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4" r:id="rId3"/>
    <p:sldId id="274" r:id="rId4"/>
    <p:sldId id="305" r:id="rId5"/>
    <p:sldId id="276" r:id="rId6"/>
    <p:sldId id="294" r:id="rId7"/>
    <p:sldId id="295" r:id="rId8"/>
    <p:sldId id="325" r:id="rId9"/>
    <p:sldId id="278" r:id="rId10"/>
    <p:sldId id="308" r:id="rId11"/>
    <p:sldId id="309" r:id="rId12"/>
    <p:sldId id="319" r:id="rId13"/>
    <p:sldId id="321" r:id="rId14"/>
    <p:sldId id="323" r:id="rId15"/>
    <p:sldId id="327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FF"/>
    <a:srgbClr val="9900CC"/>
    <a:srgbClr val="0000CC"/>
    <a:srgbClr val="FF3300"/>
    <a:srgbClr val="CC0000"/>
    <a:srgbClr val="CC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9" autoAdjust="0"/>
    <p:restoredTop sz="94660"/>
  </p:normalViewPr>
  <p:slideViewPr>
    <p:cSldViewPr>
      <p:cViewPr>
        <p:scale>
          <a:sx n="102" d="100"/>
          <a:sy n="102" d="100"/>
        </p:scale>
        <p:origin x="-2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B0E1-71C0-4779-A4E1-2A7EEE439F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38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1B30F-AF8D-4DCF-9AB6-CFE5FB788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4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2284A-FCDD-4853-BA2D-DBAC27157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8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85CE-224A-446F-B889-67D489FE08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49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B0A9B-FFB7-4B20-9649-1AEBD58977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86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A9A7E-F7DC-4174-9F9F-D4FB0DB0F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49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27EEE-FDBC-434C-92C3-387BD8B319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6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1B68C-D1E1-47DC-B0DA-2C3AFF916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79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AD2A-5BD7-4DB3-BB15-82ECE0030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82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FAAB3-3693-45E7-BB78-540743D59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86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791DE-B77E-4F07-AE90-FA80BB6B9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39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E4BEAB5-3EAC-4A97-A3D2-754143A90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media3.wav"/><Relationship Id="rId7" Type="http://schemas.openxmlformats.org/officeDocument/2006/relationships/slide" Target="slide5.xml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44"/>
          <p:cNvSpPr txBox="1">
            <a:spLocks noChangeArrowheads="1"/>
          </p:cNvSpPr>
          <p:nvPr/>
        </p:nvSpPr>
        <p:spPr bwMode="auto">
          <a:xfrm>
            <a:off x="2819400" y="1066800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BÀI: CỬA SÔNG</a:t>
            </a:r>
          </a:p>
        </p:txBody>
      </p:sp>
      <p:sp>
        <p:nvSpPr>
          <p:cNvPr id="2052" name="Text Box 45"/>
          <p:cNvSpPr txBox="1">
            <a:spLocks noChangeArrowheads="1"/>
          </p:cNvSpPr>
          <p:nvPr/>
        </p:nvSpPr>
        <p:spPr bwMode="auto">
          <a:xfrm>
            <a:off x="1828800" y="457200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</a:rPr>
              <a:t>TUẦN 25:  MÔN TẬP ĐỌC LỚP 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14400" y="2438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những dòng sông gửi lại phù sa để bồi đắp bãi bờ.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-76200" y="198120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2. Theo bài thơ, cửa sông là địa điểm đặc biệt như thế nào ?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0" y="13716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2800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901700" y="28829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nước ngọt chảy vào biển rộng.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901700" y="33782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biển cả tìm về với đất liền.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889000" y="3835400"/>
            <a:ext cx="787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nước ngọt của sông hòa với nước mặn của biển tạo thành vùng nước lợ</a:t>
            </a:r>
            <a:r>
              <a:rPr lang="vi-VN" altLang="en-US" sz="2400">
                <a:latin typeface="Times New Roman" panose="02020603050405020304" pitchFamily="18" charset="0"/>
              </a:rPr>
              <a:t>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889000" y="4711700"/>
            <a:ext cx="665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cá tôm hội tụ, thuyền câu lấp lóa đêm trăng.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914400" y="5257800"/>
            <a:ext cx="647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</a:t>
            </a:r>
            <a:r>
              <a:rPr lang="vi-VN" altLang="en-US" sz="2400">
                <a:latin typeface="Times New Roman" panose="02020603050405020304" pitchFamily="18" charset="0"/>
              </a:rPr>
              <a:t>những con tàu kéo còi giã từ mặt đất.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914400" y="57912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Là nơi tiễn người ra khơi.</a:t>
            </a:r>
          </a:p>
        </p:txBody>
      </p:sp>
      <p:sp>
        <p:nvSpPr>
          <p:cNvPr id="13325" name="Text Box 21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3327" name="Text Box 23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4"/>
    </mc:Choice>
    <mc:Fallback xmlns="">
      <p:transition spd="slow" advTm="4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10" grpId="0"/>
      <p:bldP spid="68612" grpId="0"/>
      <p:bldP spid="68620" grpId="0"/>
      <p:bldP spid="68622" grpId="0"/>
      <p:bldP spid="68623" grpId="0"/>
      <p:bldP spid="68624" grpId="0"/>
      <p:bldP spid="68625" grpId="0"/>
      <p:bldP spid="686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28600" y="160020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3. Tìm hình ảnh được nhân hóa ở khổ thơ cuối?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12192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2800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2133600" y="2057400"/>
            <a:ext cx="4876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Dù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giáp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</a:rPr>
            </a:b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cội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2800" dirty="0">
                <a:latin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</a:rPr>
            </a:br>
            <a:r>
              <a:rPr lang="en-US" altLang="en-US" sz="2800" dirty="0" err="1">
                <a:latin typeface="Times New Roman" panose="02020603050405020304" pitchFamily="18" charset="0"/>
              </a:rPr>
              <a:t>Bỗng</a:t>
            </a:r>
            <a:r>
              <a:rPr lang="en-US" altLang="en-US" sz="2800" dirty="0">
                <a:latin typeface="Times New Roman" panose="02020603050405020304" pitchFamily="18" charset="0"/>
              </a:rPr>
              <a:t> …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Times New Roman" panose="02020603050405020304" pitchFamily="18" charset="0"/>
              </a:rPr>
              <a:t> non.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228600" y="34290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Phép nhân hóa ở khổ thơ cuối giúp tác giả nói lên điều gì về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tấm lòng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của cửa sông đối với cội nguồn ?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2362200" y="4343400"/>
            <a:ext cx="6781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Phép nhân hóa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giúp tác giả nói được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tấm lòng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của cửa sông là không quên cội nguồn.</a:t>
            </a:r>
          </a:p>
        </p:txBody>
      </p:sp>
      <p:sp>
        <p:nvSpPr>
          <p:cNvPr id="69651" name="AutoShape 19"/>
          <p:cNvSpPr>
            <a:spLocks noChangeArrowheads="1"/>
          </p:cNvSpPr>
          <p:nvPr/>
        </p:nvSpPr>
        <p:spPr bwMode="auto">
          <a:xfrm>
            <a:off x="381000" y="6019800"/>
            <a:ext cx="8382000" cy="609600"/>
          </a:xfrm>
          <a:prstGeom prst="wedgeRoundRectCallout">
            <a:avLst>
              <a:gd name="adj1" fmla="val -43370"/>
              <a:gd name="adj2" fmla="val -32421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Ý thức quý trọng và bảo vệ môi trường thiên nhiên.</a:t>
            </a:r>
          </a:p>
        </p:txBody>
      </p:sp>
      <p:sp>
        <p:nvSpPr>
          <p:cNvPr id="14345" name="Text Box 20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4347" name="Text Box 22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4348" name="Text Box 24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4349" name="Text Box 25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4350" name="Text Box 27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94"/>
    </mc:Choice>
    <mc:Fallback xmlns="">
      <p:transition spd="slow" advTm="5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635" grpId="0"/>
      <p:bldP spid="69646" grpId="0"/>
      <p:bldP spid="69647" grpId="0"/>
      <p:bldP spid="69648" grpId="0"/>
      <p:bldP spid="696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895600"/>
            <a:ext cx="8839200" cy="1600200"/>
          </a:xfrm>
        </p:spPr>
        <p:txBody>
          <a:bodyPr/>
          <a:lstStyle/>
          <a:p>
            <a:pPr indent="0" algn="just" eaLnBrk="1" hangingPunct="1">
              <a:buFontTx/>
              <a:buNone/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Qua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Qua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ảnh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cửa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sông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tác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giả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ca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ngợi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nghĩa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thuỷ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chung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cội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nguồn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</a:t>
            </a:r>
            <a:endParaRPr lang="en-US" altLang="en-US" sz="2800" u="sng" dirty="0" smtClean="0">
              <a:latin typeface="Times New Roman" panose="02020603050405020304" pitchFamily="18" charset="0"/>
            </a:endParaRPr>
          </a:p>
          <a:p>
            <a:pPr indent="0" algn="just" eaLnBrk="1" hangingPunct="1">
              <a:buFontTx/>
              <a:buNone/>
            </a:pPr>
            <a:endParaRPr lang="en-US" altLang="en-US" sz="2400" dirty="0" smtClean="0">
              <a:latin typeface="Times New Roman" panose="02020603050405020304" pitchFamily="18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0" y="13716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2800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85010" name="Text Box 18"/>
          <p:cNvSpPr txBox="1">
            <a:spLocks noChangeArrowheads="1"/>
          </p:cNvSpPr>
          <p:nvPr/>
        </p:nvSpPr>
        <p:spPr bwMode="auto">
          <a:xfrm>
            <a:off x="304800" y="1371600"/>
            <a:ext cx="8686800" cy="138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dung: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không quên cội nguồn, nhắc chúng ta uống nước phải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2800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2" name="Text Box 20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6403" name="Text Box 22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6404" name="Text Box 24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6405" name="Text Box 25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6406" name="Text Box 28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16407" name="Text Box 30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6408" name="Text Box 31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4"/>
    </mc:Choice>
    <mc:Fallback xmlns="">
      <p:transition spd="slow" advTm="1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50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85344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uyện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4 + 5:</a:t>
            </a:r>
            <a:endParaRPr lang="en-US" altLang="en-US" sz="4400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			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7"/>
    </mc:Choice>
    <mc:Fallback xmlns="">
      <p:transition spd="slow" advTm="2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18288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CHÚC CÁC EM </a:t>
            </a:r>
          </a:p>
          <a:p>
            <a:pPr algn="ctr">
              <a:buNone/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HỌC TỐT </a:t>
            </a:r>
          </a:p>
          <a:p>
            <a:pPr algn="ctr">
              <a:buNone/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CHĂM NGOAN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4173894" y="28574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9" name="Text Box 30"/>
          <p:cNvSpPr txBox="1">
            <a:spLocks noChangeArrowheads="1"/>
          </p:cNvSpPr>
          <p:nvPr/>
        </p:nvSpPr>
        <p:spPr bwMode="auto">
          <a:xfrm>
            <a:off x="2590800" y="89693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: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9700" y="838814"/>
            <a:ext cx="44323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 then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khoá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khép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giờ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Mênh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chờ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10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mẫn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Gửi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phù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bồi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ùa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biển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xôi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10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đất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đầu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ngọt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648200" y="847010"/>
            <a:ext cx="4495800" cy="60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đẻ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trứng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rảo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búng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càng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uốn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sóng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Thuyền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loá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trăng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10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đất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Còi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khúc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từ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tiễn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biển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10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Dù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dứt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nguồn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Lá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Bỗng</a:t>
            </a:r>
            <a:r>
              <a:rPr lang="en-US" altLang="en-US" sz="2400" dirty="0">
                <a:latin typeface="Times New Roman" panose="02020603050405020304" pitchFamily="18" charset="0"/>
              </a:rPr>
              <a:t>…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400" dirty="0">
                <a:latin typeface="Times New Roman" panose="02020603050405020304" pitchFamily="18" charset="0"/>
              </a:rPr>
              <a:t> non…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                              </a:t>
            </a:r>
            <a:r>
              <a:rPr lang="en-US" altLang="en-US" sz="2400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2400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Huy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27"/>
    </mc:Choice>
    <mc:Fallback xmlns="">
      <p:transition spd="slow" advTm="8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609600" y="1905000"/>
            <a:ext cx="2438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đọc</a:t>
            </a:r>
            <a:endParaRPr lang="en-US" altLang="en-US" sz="2800" b="1" u="sng" dirty="0">
              <a:solidFill>
                <a:srgbClr val="0000CC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dirty="0"/>
              <a:t>Then </a:t>
            </a:r>
            <a:r>
              <a:rPr lang="en-US" altLang="en-US" sz="2400" dirty="0" err="1"/>
              <a:t>khóa</a:t>
            </a:r>
            <a:r>
              <a:rPr lang="en-US" altLang="en-US" sz="2400" dirty="0"/>
              <a:t>     </a:t>
            </a:r>
          </a:p>
          <a:p>
            <a:pPr eaLnBrk="1" hangingPunct="1">
              <a:buFontTx/>
              <a:buNone/>
            </a:pPr>
            <a:r>
              <a:rPr lang="en-US" altLang="en-US" sz="2400" dirty="0" err="1"/>
              <a:t>Cần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mẫn</a:t>
            </a:r>
            <a:endParaRPr lang="vi-VN" altLang="en-US" sz="2400" dirty="0"/>
          </a:p>
          <a:p>
            <a:pPr eaLnBrk="1" hangingPunct="1">
              <a:buFontTx/>
              <a:buNone/>
            </a:pPr>
            <a:r>
              <a:rPr lang="vi-VN" altLang="en-US" sz="2400" dirty="0"/>
              <a:t>Bãi bồi</a:t>
            </a:r>
            <a:endParaRPr lang="en-US" altLang="en-US" sz="2400" dirty="0"/>
          </a:p>
          <a:p>
            <a:pPr eaLnBrk="1" hangingPunct="1">
              <a:buFontTx/>
              <a:buNone/>
            </a:pPr>
            <a:r>
              <a:rPr lang="en-US" altLang="en-US" sz="2400" dirty="0" err="1"/>
              <a:t>Nông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sâu</a:t>
            </a:r>
            <a:endParaRPr lang="vi-VN" altLang="en-US" sz="2400" dirty="0"/>
          </a:p>
          <a:p>
            <a:pPr eaLnBrk="1" hangingPunct="1">
              <a:buFontTx/>
              <a:buNone/>
            </a:pPr>
            <a:r>
              <a:rPr lang="en-US" altLang="en-US" sz="2400" dirty="0" err="1" smtClean="0"/>
              <a:t>Lưỡi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sóng</a:t>
            </a:r>
            <a:endParaRPr lang="en-US" altLang="en-US" sz="2400" dirty="0"/>
          </a:p>
          <a:p>
            <a:pPr eaLnBrk="1" hangingPunct="1">
              <a:buFontTx/>
              <a:buNone/>
            </a:pPr>
            <a:r>
              <a:rPr lang="en-US" altLang="en-US" sz="2400" dirty="0" err="1"/>
              <a:t>Lấp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loá</a:t>
            </a:r>
            <a:endParaRPr lang="en-US" altLang="en-US" sz="28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3886200" y="2362200"/>
            <a:ext cx="0" cy="312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Text Box 2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410200" y="2590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/>
              <a:t>Cửa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sông</a:t>
            </a:r>
            <a:endParaRPr lang="en-US" altLang="en-US" sz="2400" dirty="0"/>
          </a:p>
        </p:txBody>
      </p:sp>
      <p:sp>
        <p:nvSpPr>
          <p:cNvPr id="33819" name="Text Box 27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410200" y="31242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/>
              <a:t>Bãi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bồi</a:t>
            </a:r>
            <a:endParaRPr lang="en-US" altLang="en-US" sz="2400" dirty="0"/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5410200" y="36576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Nước </a:t>
            </a:r>
            <a:r>
              <a:rPr lang="vi-VN" altLang="en-US" sz="2400"/>
              <a:t>lợ</a:t>
            </a:r>
            <a:r>
              <a:rPr lang="en-US" altLang="en-US" sz="2400"/>
              <a:t> </a:t>
            </a:r>
          </a:p>
        </p:txBody>
      </p:sp>
      <p:sp>
        <p:nvSpPr>
          <p:cNvPr id="33821" name="Text Box 29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5410200" y="4800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Tôm rảo</a:t>
            </a:r>
          </a:p>
        </p:txBody>
      </p:sp>
      <p:sp>
        <p:nvSpPr>
          <p:cNvPr id="5129" name="Text Box 30"/>
          <p:cNvSpPr txBox="1">
            <a:spLocks noChangeArrowheads="1"/>
          </p:cNvSpPr>
          <p:nvPr/>
        </p:nvSpPr>
        <p:spPr bwMode="auto">
          <a:xfrm>
            <a:off x="5334000" y="19812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</a:rPr>
              <a:t>Tìm hiểu bài</a:t>
            </a:r>
            <a:endParaRPr lang="en-US" altLang="en-US" sz="2800" u="sng">
              <a:solidFill>
                <a:srgbClr val="0000CC"/>
              </a:solidFill>
            </a:endParaRPr>
          </a:p>
        </p:txBody>
      </p:sp>
      <p:sp>
        <p:nvSpPr>
          <p:cNvPr id="33823" name="Text Box 31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5397500" y="4165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Sóng bạc đầu</a:t>
            </a:r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914400" y="60960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Nơi sông chảy ra biển, hồ hoặc một dòng sông khác.</a:t>
            </a:r>
          </a:p>
        </p:txBody>
      </p:sp>
      <p:sp>
        <p:nvSpPr>
          <p:cNvPr id="33826" name="Text Box 34"/>
          <p:cNvSpPr txBox="1">
            <a:spLocks noChangeArrowheads="1"/>
          </p:cNvSpPr>
          <p:nvPr/>
        </p:nvSpPr>
        <p:spPr bwMode="auto">
          <a:xfrm>
            <a:off x="685800" y="5334000"/>
            <a:ext cx="845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Nước pha trộn giữa nước mặn và nước ngọt thường có ở vùng cửa sông giáp biển</a:t>
            </a: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2209800" y="59436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Khoảng đất bồi ven sông, ven biển. </a:t>
            </a:r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1066800" y="57150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Một loại tôm sống ở vùng nước lợ, thân nhỏ và dài</a:t>
            </a:r>
          </a:p>
        </p:txBody>
      </p:sp>
      <p:sp>
        <p:nvSpPr>
          <p:cNvPr id="33827" name="Text Box 35"/>
          <p:cNvSpPr txBox="1">
            <a:spLocks noChangeArrowheads="1"/>
          </p:cNvSpPr>
          <p:nvPr/>
        </p:nvSpPr>
        <p:spPr bwMode="auto">
          <a:xfrm>
            <a:off x="1676400" y="55626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</a:rPr>
              <a:t>Sóng lớn, ngọn sóng có bọt tung trắng xoá</a:t>
            </a:r>
          </a:p>
        </p:txBody>
      </p:sp>
      <p:sp>
        <p:nvSpPr>
          <p:cNvPr id="5136" name="Text Box 42"/>
          <p:cNvSpPr txBox="1">
            <a:spLocks noChangeArrowheads="1"/>
          </p:cNvSpPr>
          <p:nvPr/>
        </p:nvSpPr>
        <p:spPr bwMode="auto">
          <a:xfrm>
            <a:off x="5334000" y="19812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</a:rPr>
              <a:t>Tìm hiểu bài</a:t>
            </a:r>
            <a:endParaRPr lang="en-US" altLang="en-US" sz="2800" u="sng">
              <a:solidFill>
                <a:srgbClr val="0000CC"/>
              </a:solidFill>
            </a:endParaRPr>
          </a:p>
        </p:txBody>
      </p:sp>
      <p:sp>
        <p:nvSpPr>
          <p:cNvPr id="5137" name="Text Box 50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5138" name="Text Box 51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5139" name="Text Box 53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sp>
        <p:nvSpPr>
          <p:cNvPr id="5141" name="Text Box 54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5142" name="Text Box 56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34"/>
    </mc:Choice>
    <mc:Fallback xmlns="">
      <p:transition spd="slow" advTm="13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3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3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3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3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38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38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819" grpId="0"/>
      <p:bldP spid="33821" grpId="0"/>
      <p:bldP spid="33824" grpId="0"/>
      <p:bldP spid="33824" grpId="1"/>
      <p:bldP spid="33826" grpId="0"/>
      <p:bldP spid="33826" grpId="1"/>
      <p:bldP spid="33825" grpId="0"/>
      <p:bldP spid="33825" grpId="1"/>
      <p:bldP spid="33828" grpId="0"/>
      <p:bldP spid="33828" grpId="1"/>
      <p:bldP spid="3382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18600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3"/>
    </mc:Choice>
    <mc:Fallback xmlns="">
      <p:transition spd="slow" advTm="1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0458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4988"/>
            <a:ext cx="5791200" cy="38115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705600" y="4800600"/>
            <a:ext cx="1828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Bãi bồi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65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"/>
    </mc:Choice>
    <mc:Fallback xmlns=""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ave_sea_natura-0238759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0" y="6211888"/>
            <a:ext cx="3200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HP001 5 hàng" pitchFamily="34" charset="0"/>
              </a:rPr>
              <a:t>Sóng bạc đầu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1"/>
    </mc:Choice>
    <mc:Fallback xmlns="">
      <p:transition spd="slow" advTm="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m ra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26375" cy="56388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657600" y="5562600"/>
            <a:ext cx="205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Tôm rảo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"/>
    </mc:Choice>
    <mc:Fallback xmlns="">
      <p:transition spd="slow" advTm="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2133600" y="6186488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Cần câu uốn cong lưỡi sóng</a:t>
            </a: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8"/>
    </mc:Choice>
    <mc:Fallback xmlns="">
      <p:transition spd="slow" advTm="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828800" y="3048000"/>
            <a:ext cx="487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then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khóa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</a:rPr>
            </a:b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khép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giờ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88900" y="1981200"/>
            <a:ext cx="8826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12293" name="Text Box 18"/>
          <p:cNvSpPr txBox="1">
            <a:spLocks noChangeArrowheads="1"/>
          </p:cNvSpPr>
          <p:nvPr/>
        </p:nvSpPr>
        <p:spPr bwMode="auto">
          <a:xfrm>
            <a:off x="0" y="13716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</a:rPr>
              <a:t>Tìm hiểu bài</a:t>
            </a:r>
            <a:endParaRPr lang="en-US" altLang="en-US" sz="2800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381000" y="4191000"/>
            <a:ext cx="472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Cách  giới thiệu ấy có gì hay ?</a:t>
            </a: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76200" y="4800600"/>
            <a:ext cx="8991600" cy="1800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then,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khóa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giả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 “cửa sông”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quen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296" name="Text Box 37"/>
          <p:cNvSpPr txBox="1">
            <a:spLocks noChangeArrowheads="1"/>
          </p:cNvSpPr>
          <p:nvPr/>
        </p:nvSpPr>
        <p:spPr bwMode="auto">
          <a:xfrm>
            <a:off x="5562600" y="990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</a:rPr>
              <a:t>(Quang Huy)</a:t>
            </a:r>
          </a:p>
        </p:txBody>
      </p:sp>
      <p:sp>
        <p:nvSpPr>
          <p:cNvPr id="12298" name="Text Box 39"/>
          <p:cNvSpPr txBox="1">
            <a:spLocks noChangeArrowheads="1"/>
          </p:cNvSpPr>
          <p:nvPr/>
        </p:nvSpPr>
        <p:spPr bwMode="auto">
          <a:xfrm>
            <a:off x="25908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Tập đọc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Cửa sông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29"/>
    </mc:Choice>
    <mc:Fallback xmlns="">
      <p:transition spd="slow" advTm="4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9" grpId="0"/>
      <p:bldP spid="37904" grpId="0"/>
      <p:bldP spid="37922" grpId="0"/>
      <p:bldP spid="379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8.9|8|7.8|6.7|9.8|26.6|5.6|6.8|1.1|4.7|4.2|1.1|3.8|7.1|1.1|5.2|5.7|1.2|5.2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2|14.3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3|1.1|6.2|3.4|3.9|8.5|5.4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1|14.4|8.2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775</Words>
  <Application>Microsoft Office PowerPoint</Application>
  <PresentationFormat>On-screen Show (4:3)</PresentationFormat>
  <Paragraphs>114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t­ ngµy 11 th¸ng 3 n¨m 2008  TËp ®äc  TiÕt 50: Cöa s«ng</dc:title>
  <dc:creator>master</dc:creator>
  <cp:lastModifiedBy>Administrator</cp:lastModifiedBy>
  <cp:revision>196</cp:revision>
  <dcterms:created xsi:type="dcterms:W3CDTF">2008-03-07T19:08:26Z</dcterms:created>
  <dcterms:modified xsi:type="dcterms:W3CDTF">2020-04-14T02:46:52Z</dcterms:modified>
</cp:coreProperties>
</file>